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267" r:id="rId3"/>
    <p:sldId id="273" r:id="rId4"/>
    <p:sldId id="287" r:id="rId5"/>
    <p:sldId id="284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82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3735">
          <p15:clr>
            <a:srgbClr val="A4A3A4"/>
          </p15:clr>
        </p15:guide>
        <p15:guide id="4" orient="horz" pos="1598">
          <p15:clr>
            <a:srgbClr val="A4A3A4"/>
          </p15:clr>
        </p15:guide>
        <p15:guide id="5" pos="3382">
          <p15:clr>
            <a:srgbClr val="A4A3A4"/>
          </p15:clr>
        </p15:guide>
        <p15:guide id="6" pos="5465">
          <p15:clr>
            <a:srgbClr val="A4A3A4"/>
          </p15:clr>
        </p15:guide>
        <p15:guide id="7" pos="1300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6" autoAdjust="0"/>
    <p:restoredTop sz="94676" autoAdjust="0"/>
  </p:normalViewPr>
  <p:slideViewPr>
    <p:cSldViewPr showGuides="1">
      <p:cViewPr>
        <p:scale>
          <a:sx n="62" d="100"/>
          <a:sy n="62" d="100"/>
        </p:scale>
        <p:origin x="24" y="-162"/>
      </p:cViewPr>
      <p:guideLst>
        <p:guide orient="horz" pos="2160"/>
        <p:guide orient="horz" pos="1236"/>
        <p:guide orient="horz" pos="3735"/>
        <p:guide orient="horz" pos="1598"/>
        <p:guide pos="3382"/>
        <p:guide pos="5465"/>
        <p:guide pos="130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664709570876"/>
          <c:y val="3.7494489320016602E-2"/>
          <c:w val="0.85341012015614104"/>
          <c:h val="0.8238432102710020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Landfill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Blad1!$A$2:$A$23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Blad1!$B$2:$B$23</c:f>
              <c:numCache>
                <c:formatCode>General</c:formatCode>
                <c:ptCount val="22"/>
                <c:pt idx="4">
                  <c:v>1380000</c:v>
                </c:pt>
                <c:pt idx="5">
                  <c:v>1200000</c:v>
                </c:pt>
                <c:pt idx="6">
                  <c:v>1110000</c:v>
                </c:pt>
                <c:pt idx="7">
                  <c:v>1150000</c:v>
                </c:pt>
                <c:pt idx="8" formatCode="#,##0">
                  <c:v>1020000</c:v>
                </c:pt>
                <c:pt idx="9" formatCode="#,##0">
                  <c:v>920000</c:v>
                </c:pt>
                <c:pt idx="10" formatCode="#,##0">
                  <c:v>865000</c:v>
                </c:pt>
                <c:pt idx="11" formatCode="#,##0">
                  <c:v>880000</c:v>
                </c:pt>
                <c:pt idx="12" formatCode="#,##0">
                  <c:v>825000</c:v>
                </c:pt>
                <c:pt idx="13" formatCode="#,##0">
                  <c:v>575000</c:v>
                </c:pt>
                <c:pt idx="14" formatCode="#,##0">
                  <c:v>380000</c:v>
                </c:pt>
                <c:pt idx="15" formatCode="#,##0">
                  <c:v>210112</c:v>
                </c:pt>
                <c:pt idx="16" formatCode="#,##0">
                  <c:v>226000</c:v>
                </c:pt>
                <c:pt idx="17" formatCode="#,##0">
                  <c:v>186490</c:v>
                </c:pt>
                <c:pt idx="18" formatCode="#,##0">
                  <c:v>140250</c:v>
                </c:pt>
                <c:pt idx="19" formatCode="#,##0">
                  <c:v>63000</c:v>
                </c:pt>
                <c:pt idx="20" formatCode="#,##0">
                  <c:v>42000</c:v>
                </c:pt>
                <c:pt idx="21" formatCode="#,##0">
                  <c:v>38200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343360"/>
        <c:axId val="185353344"/>
      </c:lineChart>
      <c:catAx>
        <c:axId val="18534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/>
            </a:pPr>
            <a:endParaRPr lang="sv-SE"/>
          </a:p>
        </c:txPr>
        <c:crossAx val="185353344"/>
        <c:crosses val="autoZero"/>
        <c:auto val="1"/>
        <c:lblAlgn val="ctr"/>
        <c:lblOffset val="100"/>
        <c:tickLblSkip val="5"/>
        <c:noMultiLvlLbl val="0"/>
      </c:catAx>
      <c:valAx>
        <c:axId val="185353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sv-SE"/>
          </a:p>
        </c:txPr>
        <c:crossAx val="1853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3E5F-555F-434F-ADBC-879D359B8141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3BC1-96E0-4930-8E37-784A7699D6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96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2A2D-1824-4264-93F6-3BDAB863D1F6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B800B-9572-4844-AE54-AAA434C9A2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79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800B-9572-4844-AE54-AAA434C9A2F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5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81"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86783" indent="-264147" defTabSz="921581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056589" indent="-211318" defTabSz="921581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479225" indent="-211318" defTabSz="921581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1901861" indent="-211318" defTabSz="921581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324496" indent="-211318" defTabSz="921581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747132" indent="-211318" defTabSz="921581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169768" indent="-211318" defTabSz="921581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592403" indent="-211318" defTabSz="921581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BCCE8D-5E0D-4028-A3E5-0A62DBB4A14A}" type="slidenum">
              <a:rPr lang="sv-SE" altLang="en-US" sz="1300"/>
              <a:pPr/>
              <a:t>17</a:t>
            </a:fld>
            <a:endParaRPr lang="sv-SE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pitchFamily="-1" charset="-128"/>
              </a:rPr>
              <a:t>One </a:t>
            </a:r>
            <a:r>
              <a:rPr lang="en-US" baseline="0" dirty="0" err="1" smtClean="0">
                <a:latin typeface="Arial" charset="0"/>
                <a:ea typeface="ＭＳ Ｐゴシック" pitchFamily="-1" charset="-128"/>
              </a:rPr>
              <a:t>successfactor</a:t>
            </a:r>
            <a:r>
              <a:rPr lang="en-US" baseline="0" dirty="0" smtClean="0">
                <a:latin typeface="Arial" charset="0"/>
                <a:ea typeface="ＭＳ Ｐゴシック" pitchFamily="-1" charset="-128"/>
              </a:rPr>
              <a:t> has been clear national targets and long-term regulations and economical steering instruments, allowing necessary investments and time for technical development and other innovations.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pitchFamily="-1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pitchFamily="-1" charset="-128"/>
              </a:rPr>
              <a:t>In </a:t>
            </a:r>
            <a:r>
              <a:rPr lang="en-US" b="0" baseline="0" dirty="0" smtClean="0">
                <a:latin typeface="Arial" charset="0"/>
                <a:ea typeface="ＭＳ Ｐゴシック" pitchFamily="-1" charset="-128"/>
              </a:rPr>
              <a:t>the </a:t>
            </a:r>
            <a:r>
              <a:rPr lang="sv-SE" sz="1200" b="0" dirty="0" smtClean="0">
                <a:latin typeface="Arial" pitchFamily="34" charset="0"/>
                <a:cs typeface="Arial" pitchFamily="34" charset="0"/>
              </a:rPr>
              <a:t>1990’,</a:t>
            </a:r>
            <a:r>
              <a:rPr lang="sv-SE" sz="1200" b="0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1200" b="0" baseline="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ecessary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regulations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economical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steering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instruments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decided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support the </a:t>
            </a:r>
            <a:r>
              <a:rPr lang="sv-SE" sz="1200" b="0" baseline="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1200" b="0" dirty="0" smtClean="0">
                <a:latin typeface="Arial" pitchFamily="34" charset="0"/>
                <a:cs typeface="Arial" pitchFamily="34" charset="0"/>
              </a:rPr>
              <a:t>xtensive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reconstruction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management system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started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focus on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resource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Thoose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implemented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in the 2000, and the final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in 2010.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Observation: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1995 and 2011 the total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genereted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aseline="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sv-SE" sz="1200" baseline="0" dirty="0" smtClean="0">
                <a:latin typeface="Arial" pitchFamily="34" charset="0"/>
                <a:cs typeface="Arial" pitchFamily="34" charset="0"/>
              </a:rPr>
              <a:t> 27 %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DE513-3661-4953-85D3-FCF1050BF5ED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DE513-3661-4953-85D3-FCF1050BF5ED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90176" y="886598"/>
            <a:ext cx="7074000" cy="2406129"/>
          </a:xfrm>
        </p:spPr>
        <p:txBody>
          <a:bodyPr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93350" y="3600226"/>
            <a:ext cx="7074000" cy="147600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tokk</a:t>
            </a:r>
            <a:r>
              <a:rPr lang="en-US" dirty="0" smtClean="0"/>
              <a:t>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8" y="5265328"/>
            <a:ext cx="1608420" cy="11160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9324528" y="44624"/>
            <a:ext cx="115758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 userDrawn="1"/>
        </p:nvSpPr>
        <p:spPr>
          <a:xfrm>
            <a:off x="9338293" y="2018211"/>
            <a:ext cx="113851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 userDrawn="1"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2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59094" y="1959345"/>
            <a:ext cx="320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58218" y="1959345"/>
            <a:ext cx="320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04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53286" y="1960254"/>
            <a:ext cx="3204000" cy="36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059094" y="2284686"/>
            <a:ext cx="3204000" cy="36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58218" y="1960254"/>
            <a:ext cx="3204000" cy="360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58218" y="2284686"/>
            <a:ext cx="3204000" cy="36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84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59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0C20-F913-4C75-8BFE-AFF6436FE610}" type="datetimeFigureOut">
              <a:rPr lang="sv-SE" smtClean="0"/>
              <a:t>2017-09-06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47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059094" y="664749"/>
            <a:ext cx="66060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59094" y="1959344"/>
            <a:ext cx="66060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70393" y="6517994"/>
            <a:ext cx="159335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93280C20-F913-4C75-8BFE-AFF6436FE610}" type="datetimeFigureOut">
              <a:rPr lang="sv-SE" smtClean="0"/>
              <a:pPr/>
              <a:t>2017-09-06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87824" y="6517994"/>
            <a:ext cx="476392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7196" y="6517994"/>
            <a:ext cx="83481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8A22CEC4-8AB1-4574-934F-A0207E8425F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96" y="6021328"/>
            <a:ext cx="834512" cy="36000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9252520" y="0"/>
            <a:ext cx="1332000" cy="4221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9324528" y="44624"/>
            <a:ext cx="11522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dirty="0" smtClean="0"/>
              <a:t>Mallsidor</a:t>
            </a:r>
            <a:endParaRPr lang="sv-S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529" y="271895"/>
            <a:ext cx="1152282" cy="15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9338293" y="2018211"/>
            <a:ext cx="106635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IVL Färger</a:t>
            </a:r>
            <a:endParaRPr lang="sv-SE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8293" y="2207639"/>
            <a:ext cx="1143816" cy="1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med rundade hörn 18"/>
          <p:cNvSpPr/>
          <p:nvPr/>
        </p:nvSpPr>
        <p:spPr>
          <a:xfrm>
            <a:off x="9756576" y="2996952"/>
            <a:ext cx="72553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5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118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8000"/>
        </a:lnSpc>
        <a:spcBef>
          <a:spcPct val="20000"/>
        </a:spcBef>
        <a:buFontTx/>
        <a:buBlip>
          <a:blip r:embed="rId12"/>
        </a:buBlip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50825" algn="l" defTabSz="914400" rtl="0" eaLnBrk="1" latinLnBrk="0" hangingPunct="1">
        <a:lnSpc>
          <a:spcPct val="118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15963" indent="-177800" algn="l" defTabSz="914400" rtl="0" eaLnBrk="1" latinLnBrk="0" hangingPunct="1">
        <a:lnSpc>
          <a:spcPct val="118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00113" indent="-184150" algn="l" defTabSz="914400" rtl="0" eaLnBrk="1" latinLnBrk="0" hangingPunct="1">
        <a:lnSpc>
          <a:spcPct val="114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6325" indent="-176213" algn="l" defTabSz="914400" rtl="0" eaLnBrk="1" latinLnBrk="0" hangingPunct="1">
        <a:lnSpc>
          <a:spcPct val="114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yaramenka@ivl.se" TargetMode="External"/><Relationship Id="rId2" Type="http://schemas.openxmlformats.org/officeDocument/2006/relationships/hyperlink" Target="mailto:ronny.arnberg@ivl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208912" cy="2664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Устойчивое развитие и городская среда -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ru-RU" sz="4000" dirty="0" smtClean="0"/>
              <a:t>решения технические и не только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227122" cy="2637086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Symbio-City </a:t>
            </a:r>
            <a:r>
              <a:rPr lang="ru-RU" b="1" dirty="0" smtClean="0">
                <a:solidFill>
                  <a:schemeClr val="tx1"/>
                </a:solidFill>
              </a:rPr>
              <a:t>семинар</a:t>
            </a:r>
            <a:endParaRPr lang="en-CA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Брест, Беларусь</a:t>
            </a:r>
            <a:endParaRPr lang="en-CA" sz="2400" b="1" dirty="0" smtClean="0">
              <a:solidFill>
                <a:schemeClr val="tx1"/>
              </a:solidFill>
            </a:endParaRPr>
          </a:p>
          <a:p>
            <a:r>
              <a:rPr lang="en-CA" sz="2400" b="1" dirty="0" smtClean="0">
                <a:solidFill>
                  <a:schemeClr val="tx1"/>
                </a:solidFill>
              </a:rPr>
              <a:t>7 – 8 </a:t>
            </a:r>
            <a:r>
              <a:rPr lang="ru-RU" sz="2400" b="1" dirty="0" smtClean="0">
                <a:solidFill>
                  <a:schemeClr val="tx1"/>
                </a:solidFill>
              </a:rPr>
              <a:t>февраля </a:t>
            </a:r>
            <a:r>
              <a:rPr lang="en-CA" sz="2400" b="1" dirty="0" smtClean="0">
                <a:solidFill>
                  <a:schemeClr val="tx1"/>
                </a:solidFill>
              </a:rPr>
              <a:t>2017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Ronny Arnberg, Katarina Yaramenka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6952" y="764704"/>
            <a:ext cx="66060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Pilot project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952" y="2059299"/>
            <a:ext cx="3230992" cy="367395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Information / Education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Collecting system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1 Material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2 Material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3 Material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20344" y="1988840"/>
            <a:ext cx="3230992" cy="36739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Информация и образование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Система сбора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1 </a:t>
            </a:r>
            <a:r>
              <a:rPr lang="ru-RU" altLang="en-US" dirty="0" smtClean="0">
                <a:solidFill>
                  <a:schemeClr val="tx1"/>
                </a:solidFill>
              </a:rPr>
              <a:t>материал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2 </a:t>
            </a:r>
            <a:r>
              <a:rPr lang="ru-RU" altLang="en-US" dirty="0">
                <a:solidFill>
                  <a:schemeClr val="tx1"/>
                </a:solidFill>
              </a:rPr>
              <a:t>материал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3 </a:t>
            </a:r>
            <a:r>
              <a:rPr lang="ru-RU" altLang="en-US" dirty="0">
                <a:solidFill>
                  <a:schemeClr val="tx1"/>
                </a:solidFill>
              </a:rPr>
              <a:t>материал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Обработка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20344" y="692696"/>
            <a:ext cx="3375008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/>
              <a:t>Пилотный проект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1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57280"/>
            <a:ext cx="66060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Pilot project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910388" cy="411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Information / Education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Paper bag ------- Plastic containers</a:t>
            </a:r>
          </a:p>
          <a:p>
            <a:pPr eaLnBrk="1" hangingPunct="1"/>
            <a:endParaRPr lang="en-GB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3168650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13100"/>
            <a:ext cx="3455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55976" y="548680"/>
            <a:ext cx="3375008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/>
              <a:t>Пилотный проект</a:t>
            </a:r>
            <a:endParaRPr lang="en-GB" alt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55976" y="2035810"/>
            <a:ext cx="4536504" cy="3841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4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Информация и образование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Бумажный пакет</a:t>
            </a:r>
            <a:r>
              <a:rPr lang="en-GB" altLang="en-US" dirty="0" smtClean="0">
                <a:solidFill>
                  <a:schemeClr val="tx1"/>
                </a:solidFill>
              </a:rPr>
              <a:t>------- </a:t>
            </a:r>
            <a:r>
              <a:rPr lang="ru-RU" altLang="en-US" dirty="0" smtClean="0">
                <a:solidFill>
                  <a:schemeClr val="tx1"/>
                </a:solidFill>
              </a:rPr>
              <a:t>Пластиковый контейнер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72400" cy="7920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1992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200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May City Council take the decision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June the 100% sort at source project begins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</a:rPr>
              <a:t>Hazardous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Combustible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Bio waste (organic)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Landfill rest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Glass and paper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75856" y="3356992"/>
            <a:ext cx="5256584" cy="288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dirty="0" smtClean="0">
                <a:solidFill>
                  <a:schemeClr val="tx1"/>
                </a:solidFill>
              </a:rPr>
              <a:t>Май – муниципалитет принимает решение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en-US" dirty="0" smtClean="0">
                <a:solidFill>
                  <a:schemeClr val="tx1"/>
                </a:solidFill>
              </a:rPr>
              <a:t>Июнь – началл проекта </a:t>
            </a:r>
            <a:r>
              <a:rPr lang="en-GB" altLang="en-US" dirty="0" smtClean="0">
                <a:solidFill>
                  <a:schemeClr val="tx1"/>
                </a:solidFill>
              </a:rPr>
              <a:t>100% </a:t>
            </a:r>
            <a:r>
              <a:rPr lang="ru-RU" altLang="en-US" dirty="0" smtClean="0">
                <a:solidFill>
                  <a:schemeClr val="tx1"/>
                </a:solidFill>
              </a:rPr>
              <a:t>сортировки отходов в месте их образования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ru-RU" altLang="en-US" sz="1800" dirty="0" smtClean="0">
                <a:solidFill>
                  <a:schemeClr val="tx1"/>
                </a:solidFill>
              </a:rPr>
              <a:t>Опасные отходы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en-US" sz="1800" dirty="0" smtClean="0">
                <a:solidFill>
                  <a:schemeClr val="tx1"/>
                </a:solidFill>
              </a:rPr>
              <a:t>Горючие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en-US" sz="1800" dirty="0" smtClean="0">
                <a:solidFill>
                  <a:schemeClr val="tx1"/>
                </a:solidFill>
              </a:rPr>
              <a:t>Органические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en-US" sz="1800" dirty="0" smtClean="0">
                <a:solidFill>
                  <a:schemeClr val="tx1"/>
                </a:solidFill>
              </a:rPr>
              <a:t>Депонируемые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en-US" sz="1800" dirty="0" smtClean="0">
                <a:solidFill>
                  <a:schemeClr val="tx1"/>
                </a:solidFill>
              </a:rPr>
              <a:t>Стекло и бумага</a:t>
            </a:r>
            <a:endParaRPr lang="en-GB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Implementation strategy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129463" cy="411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Schools and youth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Branding (Mac Donald's, Radio, TV)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Buy Environmental friendly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Green line (Information Centre)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Parents / Citizens 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Industry</a:t>
            </a:r>
          </a:p>
          <a:p>
            <a:pPr eaLnBrk="1" hangingPunct="1"/>
            <a:endParaRPr lang="en-GB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28907" y="1281808"/>
            <a:ext cx="77724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Стратегия осуществления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8907" y="2852936"/>
            <a:ext cx="4463573" cy="3322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Школы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Бренды</a:t>
            </a:r>
            <a:r>
              <a:rPr lang="en-GB" altLang="en-US" dirty="0" smtClean="0">
                <a:solidFill>
                  <a:schemeClr val="tx1"/>
                </a:solidFill>
              </a:rPr>
              <a:t> (Mac Donald's, </a:t>
            </a:r>
            <a:r>
              <a:rPr lang="ru-RU" altLang="en-US" dirty="0" smtClean="0">
                <a:solidFill>
                  <a:schemeClr val="tx1"/>
                </a:solidFill>
              </a:rPr>
              <a:t>радио</a:t>
            </a:r>
            <a:r>
              <a:rPr lang="en-GB" altLang="en-US" dirty="0" smtClean="0">
                <a:solidFill>
                  <a:schemeClr val="tx1"/>
                </a:solidFill>
              </a:rPr>
              <a:t>, TV)</a:t>
            </a:r>
          </a:p>
          <a:p>
            <a:r>
              <a:rPr lang="ru-RU" altLang="en-US" dirty="0" smtClean="0">
                <a:solidFill>
                  <a:schemeClr val="tx1"/>
                </a:solidFill>
              </a:rPr>
              <a:t>Покупай экологически безопасное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Зеленая линия </a:t>
            </a:r>
            <a:r>
              <a:rPr lang="en-GB" altLang="en-US" dirty="0" smtClean="0">
                <a:solidFill>
                  <a:schemeClr val="tx1"/>
                </a:solidFill>
              </a:rPr>
              <a:t>(</a:t>
            </a:r>
            <a:r>
              <a:rPr lang="ru-RU" altLang="en-US" dirty="0" smtClean="0">
                <a:solidFill>
                  <a:schemeClr val="tx1"/>
                </a:solidFill>
              </a:rPr>
              <a:t>Инфо-центр)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Родители</a:t>
            </a:r>
            <a:r>
              <a:rPr lang="en-GB" altLang="en-US" dirty="0" smtClean="0">
                <a:solidFill>
                  <a:schemeClr val="tx1"/>
                </a:solidFill>
              </a:rPr>
              <a:t>/ </a:t>
            </a:r>
            <a:r>
              <a:rPr lang="ru-RU" altLang="en-US" dirty="0" smtClean="0">
                <a:solidFill>
                  <a:schemeClr val="tx1"/>
                </a:solidFill>
              </a:rPr>
              <a:t>Граждане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Промышленность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2400" cy="64747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tx1"/>
                </a:solidFill>
              </a:rPr>
              <a:t>1998-99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6765925" cy="1944811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New plan with the neighbour Municipality Falun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13 Goals for Waste Management with focus on Hazardous Waste</a:t>
            </a:r>
          </a:p>
          <a:p>
            <a:pPr lvl="1"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Red Aunt symbol</a:t>
            </a:r>
          </a:p>
          <a:p>
            <a:pPr lvl="1"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Education material in all ages 5-19 years</a:t>
            </a:r>
          </a:p>
          <a:p>
            <a:pPr lvl="1"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Parents, Citizens, Industry</a:t>
            </a:r>
          </a:p>
          <a:p>
            <a:pPr eaLnBrk="1" hangingPunct="1"/>
            <a:endParaRPr lang="en-GB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5880" y="3717032"/>
            <a:ext cx="6765925" cy="1944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Новый план с участием соседнего муниципалитета </a:t>
            </a:r>
            <a:r>
              <a:rPr lang="sv-SE" altLang="en-US" dirty="0" smtClean="0">
                <a:solidFill>
                  <a:schemeClr val="tx1"/>
                </a:solidFill>
              </a:rPr>
              <a:t>Falun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13 </a:t>
            </a:r>
            <a:r>
              <a:rPr lang="ru-RU" altLang="en-US" dirty="0" smtClean="0">
                <a:solidFill>
                  <a:schemeClr val="tx1"/>
                </a:solidFill>
              </a:rPr>
              <a:t>целей менеджмента отходов с фокусом на опасные отходы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/>
            <a:r>
              <a:rPr lang="ru-RU" altLang="en-US" dirty="0" smtClean="0">
                <a:solidFill>
                  <a:schemeClr val="tx1"/>
                </a:solidFill>
              </a:rPr>
              <a:t>Символ «красный муравей»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/>
            <a:r>
              <a:rPr lang="ru-RU" altLang="en-US" dirty="0" smtClean="0">
                <a:solidFill>
                  <a:schemeClr val="tx1"/>
                </a:solidFill>
              </a:rPr>
              <a:t>Образовательные материалы для детей </a:t>
            </a:r>
            <a:r>
              <a:rPr lang="en-GB" altLang="en-US" dirty="0" smtClean="0">
                <a:solidFill>
                  <a:schemeClr val="tx1"/>
                </a:solidFill>
              </a:rPr>
              <a:t>5-19 </a:t>
            </a:r>
            <a:r>
              <a:rPr lang="ru-RU" altLang="en-US" dirty="0" smtClean="0">
                <a:solidFill>
                  <a:schemeClr val="tx1"/>
                </a:solidFill>
              </a:rPr>
              <a:t>лет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/>
            <a:r>
              <a:rPr lang="ru-RU" altLang="en-US" dirty="0" smtClean="0">
                <a:solidFill>
                  <a:schemeClr val="tx1"/>
                </a:solidFill>
              </a:rPr>
              <a:t>Родители, граждане, промышленность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2004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6480522" cy="151980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Regional planning 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Future Treatment capacity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</a:rPr>
              <a:t>Which municipality to which plant</a:t>
            </a:r>
          </a:p>
          <a:p>
            <a:pPr eaLnBrk="1" hangingPunct="1"/>
            <a:endParaRPr lang="en-GB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3501008"/>
            <a:ext cx="6480522" cy="15198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Региональное планирование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Будущие мощности по переработке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Муниципалитеты и заводы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020466-936A-4EF6-9478-6C99E8BDB5D4}" type="datetime1">
              <a:rPr lang="sv-SE" altLang="en-US" sz="1400"/>
              <a:pPr/>
              <a:t>2017-09-06</a:t>
            </a:fld>
            <a:endParaRPr lang="sv-SE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7921625" cy="6048375"/>
          </a:xfrm>
        </p:spPr>
      </p:pic>
    </p:spTree>
    <p:extLst>
      <p:ext uri="{BB962C8B-B14F-4D97-AF65-F5344CB8AC3E}">
        <p14:creationId xmlns:p14="http://schemas.microsoft.com/office/powerpoint/2010/main" val="4256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3EFF87-720D-4B4F-8E15-C16540313B52}" type="datetime1">
              <a:rPr lang="sv-SE" altLang="en-US" sz="1400"/>
              <a:pPr/>
              <a:t>2017-09-06</a:t>
            </a:fld>
            <a:endParaRPr lang="sv-SE" altLang="en-US" sz="14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-10668000" y="-6019800"/>
            <a:ext cx="23698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2400">
                <a:latin typeface="Times New Roman" pitchFamily="18" charset="0"/>
              </a:rPr>
              <a:t>Fågelmyra 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en-US" sz="2400">
                <a:latin typeface="Times New Roman" pitchFamily="18" charset="0"/>
              </a:rPr>
              <a:t>Recycling, komposting, deposit,</a:t>
            </a: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041525" y="1106488"/>
            <a:ext cx="618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2400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95288" y="1066800"/>
            <a:ext cx="7453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 dirty="0" smtClean="0"/>
              <a:t>От выброса на свалку </a:t>
            </a:r>
            <a:r>
              <a:rPr lang="en-GB" altLang="en-US" sz="2400" dirty="0" smtClean="0"/>
              <a:t>1991</a:t>
            </a:r>
            <a:r>
              <a:rPr lang="ru-RU" altLang="en-US" sz="2400" dirty="0" smtClean="0"/>
              <a:t> до</a:t>
            </a:r>
            <a:r>
              <a:rPr lang="en-GB" altLang="en-US" sz="2400" dirty="0" smtClean="0"/>
              <a:t> </a:t>
            </a: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ru-RU" altLang="en-US" sz="2400" dirty="0" smtClean="0"/>
              <a:t>Перегрузочной станции </a:t>
            </a:r>
            <a:r>
              <a:rPr lang="en-GB" altLang="en-US" sz="2400" dirty="0" smtClean="0"/>
              <a:t>2009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63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6148" name="Picture 5" descr="Domnar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39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9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100" name="Picture 3" descr="bysjön_KKM 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41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332656"/>
            <a:ext cx="5688632" cy="792089"/>
          </a:xfrm>
        </p:spPr>
        <p:txBody>
          <a:bodyPr>
            <a:normAutofit fontScale="90000"/>
          </a:bodyPr>
          <a:lstStyle/>
          <a:p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en-US" sz="2400" dirty="0">
                <a:solidFill>
                  <a:srgbClr val="00B050"/>
                </a:solidFill>
              </a:rPr>
              <a:t/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zh-CN" altLang="en-US" sz="2700" dirty="0" smtClean="0">
                <a:solidFill>
                  <a:schemeClr val="accent1"/>
                </a:solidFill>
                <a:ea typeface="宋体" charset="-122"/>
              </a:rPr>
              <a:t> </a:t>
            </a:r>
            <a: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 smtClean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700" dirty="0">
                <a:solidFill>
                  <a:schemeClr val="accent1"/>
                </a:solidFill>
                <a:ea typeface="宋体" charset="-122"/>
              </a:rPr>
              <a:t/>
            </a:r>
            <a:br>
              <a:rPr lang="sv-SE" altLang="zh-CN" sz="2700" dirty="0">
                <a:solidFill>
                  <a:schemeClr val="accent1"/>
                </a:solidFill>
                <a:ea typeface="宋体" charset="-122"/>
              </a:rPr>
            </a:br>
            <a:r>
              <a:rPr lang="sv-SE" altLang="zh-CN" sz="2400" dirty="0">
                <a:solidFill>
                  <a:schemeClr val="accent1"/>
                </a:solidFill>
              </a:rPr>
              <a:t>IVL </a:t>
            </a:r>
            <a:r>
              <a:rPr lang="ru-RU" altLang="zh-CN" sz="2400" dirty="0">
                <a:solidFill>
                  <a:schemeClr val="accent1"/>
                </a:solidFill>
              </a:rPr>
              <a:t>Шведский институт природоохранных исследований</a:t>
            </a:r>
            <a:endParaRPr lang="en-GB" altLang="sv-SE" sz="24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1340768"/>
            <a:ext cx="5544616" cy="5112568"/>
          </a:xfrm>
        </p:spPr>
        <p:txBody>
          <a:bodyPr>
            <a:normAutofit lnSpcReduction="10000"/>
          </a:bodyPr>
          <a:lstStyle/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>
                <a:solidFill>
                  <a:schemeClr val="tx1"/>
                </a:solidFill>
                <a:ea typeface="宋体" charset="-122"/>
              </a:rPr>
              <a:t>Независимый, некоммерческий </a:t>
            </a: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научно-исследовательский институт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Начал работу в 1966 году (50 лет)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В собственности фонда с равными долями Шведского правительства и промышленности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>
                <a:solidFill>
                  <a:schemeClr val="tx1"/>
                </a:solidFill>
                <a:ea typeface="宋体" charset="-122"/>
              </a:rPr>
              <a:t>Офисы в Стокгольме, Гетеборге, Мальме и Пекине (расположены вблизи институтов и университетов)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Около 280 работников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Аккредитованные лаборатории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r>
              <a:rPr lang="ru-RU" altLang="zh-CN" sz="1800" dirty="0">
                <a:solidFill>
                  <a:schemeClr val="tx1"/>
                </a:solidFill>
                <a:ea typeface="宋体" charset="-122"/>
              </a:rPr>
              <a:t>Научные исследования и консультантская </a:t>
            </a: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деятельность в </a:t>
            </a:r>
            <a:r>
              <a:rPr lang="ru-RU" altLang="zh-CN" sz="1800" dirty="0">
                <a:solidFill>
                  <a:schemeClr val="tx1"/>
                </a:solidFill>
                <a:ea typeface="宋体" charset="-122"/>
              </a:rPr>
              <a:t>области исследований климата, энергетики, экологических вопросов и устойчивого </a:t>
            </a:r>
            <a:r>
              <a:rPr lang="ru-RU" altLang="zh-CN" sz="1800" dirty="0" smtClean="0">
                <a:solidFill>
                  <a:schemeClr val="tx1"/>
                </a:solidFill>
                <a:ea typeface="宋体" charset="-122"/>
              </a:rPr>
              <a:t>развития</a:t>
            </a:r>
          </a:p>
          <a:p>
            <a:pPr marL="288000" lvl="1" indent="-288000">
              <a:spcAft>
                <a:spcPct val="30000"/>
              </a:spcAft>
              <a:buBlip>
                <a:blip r:embed="rId2"/>
              </a:buBlip>
            </a:pPr>
            <a:endParaRPr lang="en-GB" altLang="zh-CN" sz="1800" dirty="0" smtClean="0">
              <a:solidFill>
                <a:schemeClr val="tx1"/>
              </a:solidFill>
              <a:ea typeface="宋体" charset="-122"/>
            </a:endParaRPr>
          </a:p>
          <a:p>
            <a:pPr marL="287338" lvl="1" indent="0" eaLnBrk="1" hangingPunct="1">
              <a:spcAft>
                <a:spcPct val="30000"/>
              </a:spcAft>
              <a:buNone/>
            </a:pPr>
            <a:endParaRPr lang="en-GB" altLang="sv-SE" sz="1800" dirty="0" smtClean="0">
              <a:solidFill>
                <a:schemeClr val="tx1"/>
              </a:solidFill>
            </a:endParaRPr>
          </a:p>
          <a:p>
            <a:pPr eaLnBrk="1" hangingPunct="1"/>
            <a:endParaRPr lang="sv-SE" altLang="zh-CN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7" t="916" r="40416" b="-1046"/>
          <a:stretch/>
        </p:blipFill>
        <p:spPr bwMode="auto">
          <a:xfrm>
            <a:off x="0" y="62752"/>
            <a:ext cx="3131840" cy="686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8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22545"/>
              </p:ext>
            </p:extLst>
          </p:nvPr>
        </p:nvGraphicFramePr>
        <p:xfrm>
          <a:off x="320452" y="1689772"/>
          <a:ext cx="8500020" cy="50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712288" y="4333058"/>
            <a:ext cx="213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Обязательное планирование на муниципальном уровне</a:t>
            </a:r>
            <a:endParaRPr lang="en-US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4616"/>
            <a:ext cx="7704856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Четкие национальные цели, долгосрочное регулирование на законодательном уровне и экономические инструменты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6" name="textruta 6"/>
          <p:cNvSpPr txBox="1"/>
          <p:nvPr/>
        </p:nvSpPr>
        <p:spPr>
          <a:xfrm>
            <a:off x="1734471" y="3392269"/>
            <a:ext cx="268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Ответственность производителя</a:t>
            </a:r>
            <a:endParaRPr lang="en-US" sz="1800" dirty="0"/>
          </a:p>
        </p:txBody>
      </p:sp>
      <p:sp>
        <p:nvSpPr>
          <p:cNvPr id="8" name="textruta 7"/>
          <p:cNvSpPr txBox="1"/>
          <p:nvPr/>
        </p:nvSpPr>
        <p:spPr>
          <a:xfrm>
            <a:off x="4365003" y="2143889"/>
            <a:ext cx="158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захоронение на полигоне</a:t>
            </a:r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5852962" y="2801093"/>
            <a:ext cx="193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Запрет на захоронение горючих отходов</a:t>
            </a:r>
            <a:endParaRPr lang="en-US" dirty="0"/>
          </a:p>
        </p:txBody>
      </p:sp>
      <p:sp>
        <p:nvSpPr>
          <p:cNvPr id="12" name="textruta 6"/>
          <p:cNvSpPr txBox="1"/>
          <p:nvPr/>
        </p:nvSpPr>
        <p:spPr>
          <a:xfrm>
            <a:off x="6377473" y="393234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Запрет на захоронение органических отходов</a:t>
            </a:r>
            <a:endParaRPr lang="en-US" sz="1800" dirty="0"/>
          </a:p>
        </p:txBody>
      </p:sp>
      <p:cxnSp>
        <p:nvCxnSpPr>
          <p:cNvPr id="11" name="Rak pil 10"/>
          <p:cNvCxnSpPr/>
          <p:nvPr/>
        </p:nvCxnSpPr>
        <p:spPr>
          <a:xfrm flipH="1">
            <a:off x="1835696" y="5533387"/>
            <a:ext cx="288032" cy="487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5004048" y="3067219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 flipH="1">
            <a:off x="5730113" y="3859619"/>
            <a:ext cx="498071" cy="145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flipH="1">
            <a:off x="6629400" y="5029200"/>
            <a:ext cx="537347" cy="28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/>
          <p:nvPr/>
        </p:nvCxnSpPr>
        <p:spPr>
          <a:xfrm rot="5400000">
            <a:off x="2743200" y="2971800"/>
            <a:ext cx="457200" cy="304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457200" y="1166336"/>
            <a:ext cx="8219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Годовые объемы бытовых отходов на полигоны ТБО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ru-RU" sz="2400" dirty="0">
                <a:latin typeface="Arial"/>
                <a:cs typeface="Arial"/>
              </a:rPr>
              <a:t>т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endParaRPr lang="sv-SE" dirty="0"/>
          </a:p>
        </p:txBody>
      </p:sp>
      <p:sp>
        <p:nvSpPr>
          <p:cNvPr id="25" name="textruta 6"/>
          <p:cNvSpPr txBox="1"/>
          <p:nvPr/>
        </p:nvSpPr>
        <p:spPr>
          <a:xfrm>
            <a:off x="7812361" y="465884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Цель по снижению пищевых отходов</a:t>
            </a:r>
            <a:endParaRPr lang="en-US" sz="1800" dirty="0"/>
          </a:p>
        </p:txBody>
      </p:sp>
      <p:cxnSp>
        <p:nvCxnSpPr>
          <p:cNvPr id="26" name="Rak pil 25"/>
          <p:cNvCxnSpPr/>
          <p:nvPr/>
        </p:nvCxnSpPr>
        <p:spPr>
          <a:xfrm flipH="1">
            <a:off x="8316416" y="5715002"/>
            <a:ext cx="217986" cy="23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2627784" y="2060848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50 %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2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Важные факторы успеха в менеджменте отходов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5112568"/>
          </a:xfrm>
        </p:spPr>
        <p:txBody>
          <a:bodyPr>
            <a:noAutofit/>
          </a:bodyPr>
          <a:lstStyle/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Вид общественной службы, сервиса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Четкое распределение ролей и обязанностей</a:t>
            </a: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Четкие национальные цели в области охраны ОС, указывающие направление, а также долгосрочное регулирование на законодательном уровне и экономические инстурменты регулирования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600" i="1" dirty="0" smtClean="0">
                <a:solidFill>
                  <a:schemeClr val="tx1"/>
                </a:solidFill>
              </a:rPr>
              <a:t>между </a:t>
            </a:r>
            <a:r>
              <a:rPr lang="ru-RU" sz="1600" dirty="0" smtClean="0">
                <a:solidFill>
                  <a:schemeClr val="tx1"/>
                </a:solidFill>
              </a:rPr>
              <a:t>муниципалитетами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Сотрудничество общественного и частного секторов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Целостный системный подход – необходимый элемент устойчивого развития городов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Развитие связей и сотрудничества внутри муниципалитетов (департаменты ответственные за отходы, энергоснабжение, водные ресурсы, городское планирование и т.д.)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Система основанная на сортировке отходов в месте их образования с фокусом на информационные кампании и участие общественности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spcBef>
                <a:spcPts val="1176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Системы основанная на повторном использовании ресурсов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buNone/>
            </a:pPr>
            <a:endParaRPr lang="sv-SE" sz="1600" dirty="0">
              <a:solidFill>
                <a:schemeClr val="tx1"/>
              </a:solidFill>
            </a:endParaRPr>
          </a:p>
          <a:p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896" y="620688"/>
            <a:ext cx="7758535" cy="1152128"/>
          </a:xfrm>
        </p:spPr>
        <p:txBody>
          <a:bodyPr lIns="95758" tIns="47880" rIns="95758" bIns="47880" anchor="t">
            <a:noAutofit/>
          </a:bodyPr>
          <a:lstStyle/>
          <a:p>
            <a:pPr eaLnBrk="1" hangingPunct="1"/>
            <a:r>
              <a:rPr lang="ru-RU" altLang="sv-SE" sz="3200" dirty="0" smtClean="0">
                <a:solidFill>
                  <a:srgbClr val="254061"/>
                </a:solidFill>
              </a:rPr>
              <a:t>Пример – сточные воды</a:t>
            </a:r>
            <a:r>
              <a:rPr lang="en-US" altLang="sv-SE" sz="3200" dirty="0" smtClean="0">
                <a:solidFill>
                  <a:srgbClr val="254061"/>
                </a:solidFill>
              </a:rPr>
              <a:t/>
            </a:r>
            <a:br>
              <a:rPr lang="en-US" altLang="sv-SE" sz="3200" dirty="0" smtClean="0">
                <a:solidFill>
                  <a:srgbClr val="254061"/>
                </a:solidFill>
              </a:rPr>
            </a:br>
            <a:r>
              <a:rPr lang="ru-RU" altLang="sv-SE" sz="3200" dirty="0" smtClean="0">
                <a:solidFill>
                  <a:srgbClr val="254061"/>
                </a:solidFill>
              </a:rPr>
              <a:t>Что мы имеем</a:t>
            </a:r>
            <a:r>
              <a:rPr lang="en-US" altLang="sv-SE" sz="3200" dirty="0" smtClean="0">
                <a:solidFill>
                  <a:srgbClr val="254061"/>
                </a:solidFill>
              </a:rPr>
              <a:t>: </a:t>
            </a:r>
            <a:r>
              <a:rPr lang="ru-RU" altLang="sv-SE" sz="3200" dirty="0" smtClean="0">
                <a:solidFill>
                  <a:srgbClr val="254061"/>
                </a:solidFill>
              </a:rPr>
              <a:t>Очистное сооружение</a:t>
            </a:r>
            <a:endParaRPr lang="en-US" altLang="sv-SE" sz="3200" dirty="0" smtClean="0">
              <a:solidFill>
                <a:srgbClr val="25406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4882" y="2158206"/>
            <a:ext cx="4341934" cy="364705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</a:rPr>
              <a:t>Проблемы</a:t>
            </a:r>
            <a:endParaRPr lang="sv-SE" sz="25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</a:rPr>
              <a:t>Потребитель большого количества энергии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</a:rPr>
              <a:t>Выбросы парниковых газов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</a:rPr>
              <a:t>Очищенная вода не используется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</a:rPr>
              <a:t>Загрязнители, вирусы, патогенные вещества, остатки лекарств и прочее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</a:rPr>
              <a:t>Шлам - проблема</a:t>
            </a:r>
            <a:endParaRPr lang="sv-SE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sv-SE" sz="25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91344" y="3200400"/>
            <a:ext cx="1404257" cy="1055914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5780" tIns="47890" rIns="95780" bIns="47890" anchor="ctr"/>
          <a:lstStyle/>
          <a:p>
            <a:pPr algn="ctr" defTabSz="957798">
              <a:defRPr/>
            </a:pPr>
            <a:r>
              <a:rPr lang="en-GB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Sewage </a:t>
            </a:r>
          </a:p>
          <a:p>
            <a:pPr algn="ctr" defTabSz="957798">
              <a:defRPr/>
            </a:pPr>
            <a:r>
              <a:rPr lang="en-GB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works</a:t>
            </a:r>
            <a:endParaRPr lang="en-GB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81000" y="3538538"/>
            <a:ext cx="1110762" cy="41275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5780" tIns="47890" rIns="95780" bIns="47890" anchor="ctr"/>
          <a:lstStyle/>
          <a:p>
            <a:pPr algn="ctr" defTabSz="957798">
              <a:defRPr/>
            </a:pPr>
            <a:endParaRPr lang="en-GB" sz="1900" dirty="0"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95600" y="3521075"/>
            <a:ext cx="1109297" cy="4143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5780" tIns="47890" rIns="95780" bIns="47890" anchor="ctr"/>
          <a:lstStyle/>
          <a:p>
            <a:pPr algn="ctr" defTabSz="957798">
              <a:defRPr/>
            </a:pPr>
            <a:endParaRPr lang="en-GB" sz="1900" dirty="0">
              <a:cs typeface="+mn-cs"/>
            </a:endParaRPr>
          </a:p>
        </p:txBody>
      </p:sp>
      <p:sp>
        <p:nvSpPr>
          <p:cNvPr id="18439" name="Right Arrow 4"/>
          <p:cNvSpPr>
            <a:spLocks noChangeArrowheads="1"/>
          </p:cNvSpPr>
          <p:nvPr/>
        </p:nvSpPr>
        <p:spPr bwMode="auto">
          <a:xfrm rot="-5400000">
            <a:off x="2158634" y="2675915"/>
            <a:ext cx="815975" cy="232997"/>
          </a:xfrm>
          <a:prstGeom prst="rightArrow">
            <a:avLst>
              <a:gd name="adj1" fmla="val 50000"/>
              <a:gd name="adj2" fmla="val 5019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80" tIns="47890" rIns="95780" bIns="47890" anchor="ctr"/>
          <a:lstStyle>
            <a:lvl1pPr defTabSz="1042988"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900">
              <a:solidFill>
                <a:schemeClr val="tx1"/>
              </a:solidFill>
            </a:endParaRPr>
          </a:p>
        </p:txBody>
      </p:sp>
      <p:sp>
        <p:nvSpPr>
          <p:cNvPr id="18440" name="Right Arrow 9"/>
          <p:cNvSpPr>
            <a:spLocks noChangeArrowheads="1"/>
          </p:cNvSpPr>
          <p:nvPr/>
        </p:nvSpPr>
        <p:spPr bwMode="auto">
          <a:xfrm rot="-5400000">
            <a:off x="1469110" y="4495617"/>
            <a:ext cx="817562" cy="338504"/>
          </a:xfrm>
          <a:prstGeom prst="rightArrow">
            <a:avLst>
              <a:gd name="adj1" fmla="val 50000"/>
              <a:gd name="adj2" fmla="val 49904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80" tIns="47890" rIns="95780" bIns="47890" anchor="ctr"/>
          <a:lstStyle>
            <a:lvl1pPr defTabSz="1042988"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900">
              <a:solidFill>
                <a:schemeClr val="tx1"/>
              </a:solidFill>
            </a:endParaRPr>
          </a:p>
        </p:txBody>
      </p:sp>
      <p:sp>
        <p:nvSpPr>
          <p:cNvPr id="18441" name="Right Arrow 10"/>
          <p:cNvSpPr>
            <a:spLocks noChangeArrowheads="1"/>
          </p:cNvSpPr>
          <p:nvPr/>
        </p:nvSpPr>
        <p:spPr bwMode="auto">
          <a:xfrm rot="5400000">
            <a:off x="2149049" y="4495617"/>
            <a:ext cx="817562" cy="338504"/>
          </a:xfrm>
          <a:prstGeom prst="rightArrow">
            <a:avLst>
              <a:gd name="adj1" fmla="val 50000"/>
              <a:gd name="adj2" fmla="val 49904"/>
            </a:avLst>
          </a:prstGeom>
          <a:solidFill>
            <a:srgbClr val="66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80" tIns="47890" rIns="95780" bIns="47890" anchor="ctr"/>
          <a:lstStyle>
            <a:lvl1pPr defTabSz="1042988"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900">
              <a:solidFill>
                <a:schemeClr val="tx1"/>
              </a:solidFill>
            </a:endParaRPr>
          </a:p>
        </p:txBody>
      </p:sp>
      <p:sp>
        <p:nvSpPr>
          <p:cNvPr id="18442" name="TextBox 5"/>
          <p:cNvSpPr txBox="1">
            <a:spLocks noChangeArrowheads="1"/>
          </p:cNvSpPr>
          <p:nvPr/>
        </p:nvSpPr>
        <p:spPr bwMode="auto">
          <a:xfrm>
            <a:off x="140677" y="3897313"/>
            <a:ext cx="1395046" cy="6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90" rIns="95780" bIns="47890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700" b="1" dirty="0" smtClean="0">
                <a:solidFill>
                  <a:srgbClr val="777777"/>
                </a:solidFill>
                <a:latin typeface="Arial Narrow" pitchFamily="34" charset="0"/>
                <a:cs typeface="Times New Roman" pitchFamily="18" charset="0"/>
              </a:rPr>
              <a:t>Сточные воды</a:t>
            </a:r>
            <a:endParaRPr lang="en-GB" altLang="sv-SE" sz="1700" b="1" dirty="0">
              <a:solidFill>
                <a:srgbClr val="777777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609601" y="4664076"/>
            <a:ext cx="139358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90" rIns="95780" bIns="47890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7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Энергия</a:t>
            </a:r>
            <a:endParaRPr lang="en-GB" altLang="sv-SE" sz="17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2473570" y="4586289"/>
            <a:ext cx="139211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90" rIns="95780" bIns="47890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700" b="1" dirty="0" smtClean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Шлам</a:t>
            </a:r>
            <a:endParaRPr lang="en-GB" altLang="sv-SE" sz="1700" b="1" dirty="0">
              <a:solidFill>
                <a:srgbClr val="6633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2892669" y="3819525"/>
            <a:ext cx="1537189" cy="6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90" rIns="95780" bIns="47890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7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Вода после очистки</a:t>
            </a:r>
            <a:endParaRPr lang="en-GB" altLang="sv-SE" sz="17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46" name="TextBox 12"/>
          <p:cNvSpPr txBox="1">
            <a:spLocks noChangeArrowheads="1"/>
          </p:cNvSpPr>
          <p:nvPr/>
        </p:nvSpPr>
        <p:spPr bwMode="auto">
          <a:xfrm>
            <a:off x="1115617" y="2468564"/>
            <a:ext cx="1567504" cy="6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7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Парниковые газы</a:t>
            </a:r>
            <a:endParaRPr lang="en-GB" altLang="sv-SE" sz="17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4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5639" y="476250"/>
            <a:ext cx="8470857" cy="1080542"/>
          </a:xfrm>
        </p:spPr>
        <p:txBody>
          <a:bodyPr lIns="91401" tIns="45701" rIns="91401" bIns="45701" anchor="t">
            <a:normAutofit/>
          </a:bodyPr>
          <a:lstStyle/>
          <a:p>
            <a:pPr eaLnBrk="1" hangingPunct="1"/>
            <a:r>
              <a:rPr lang="ru-RU" altLang="sv-SE" sz="3200" dirty="0" smtClean="0">
                <a:solidFill>
                  <a:srgbClr val="0A55A4"/>
                </a:solidFill>
              </a:rPr>
              <a:t>Что нам нужно</a:t>
            </a:r>
            <a:r>
              <a:rPr lang="en-US" altLang="sv-SE" sz="3200" dirty="0" smtClean="0">
                <a:solidFill>
                  <a:srgbClr val="0A55A4"/>
                </a:solidFill>
              </a:rPr>
              <a:t>: </a:t>
            </a:r>
            <a:r>
              <a:rPr lang="ru-RU" altLang="sv-SE" sz="3200" dirty="0" smtClean="0">
                <a:solidFill>
                  <a:srgbClr val="0A55A4"/>
                </a:solidFill>
              </a:rPr>
              <a:t>Производство</a:t>
            </a:r>
            <a:endParaRPr lang="en-US" altLang="sv-SE" sz="3200" dirty="0" smtClean="0">
              <a:solidFill>
                <a:srgbClr val="0A55A4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445104" y="1556792"/>
            <a:ext cx="4403480" cy="40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3" tIns="40061" rIns="80123" bIns="40061"/>
          <a:lstStyle>
            <a:lvl1pPr defTabSz="871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27769D"/>
              </a:buClr>
              <a:defRPr/>
            </a:pPr>
            <a:r>
              <a:rPr lang="ru-RU" altLang="zh-CN" sz="2000" b="1" dirty="0" smtClean="0"/>
              <a:t>Возможности</a:t>
            </a:r>
            <a:endParaRPr lang="en-GB" sz="2000" b="1" dirty="0"/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r>
              <a:rPr lang="ru-RU" sz="2000" dirty="0" smtClean="0"/>
              <a:t>Отходы = это ресурс</a:t>
            </a:r>
            <a:endParaRPr lang="ru-RU" sz="2000" dirty="0"/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r>
              <a:rPr lang="ru-RU" sz="2000" dirty="0" smtClean="0"/>
              <a:t>Энергопроизводство</a:t>
            </a:r>
            <a:endParaRPr lang="en-US" sz="2000" dirty="0"/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cs typeface="+mn-cs"/>
              </a:rPr>
              <a:t>Восстановление и повторное использование питательных веществ</a:t>
            </a:r>
            <a:endParaRPr lang="en-US" sz="2000" dirty="0">
              <a:cs typeface="+mn-cs"/>
            </a:endParaRPr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cs typeface="+mn-cs"/>
              </a:rPr>
              <a:t>Усовершенствованная очистка </a:t>
            </a:r>
            <a:r>
              <a:rPr lang="en-GB" sz="2000" dirty="0" smtClean="0">
                <a:cs typeface="+mn-cs"/>
              </a:rPr>
              <a:t>(P</a:t>
            </a:r>
            <a:r>
              <a:rPr lang="en-GB" sz="2000" dirty="0">
                <a:cs typeface="+mn-cs"/>
              </a:rPr>
              <a:t>, N, </a:t>
            </a:r>
            <a:r>
              <a:rPr lang="ru-RU" sz="2000" dirty="0" smtClean="0"/>
              <a:t>остатки лекарств</a:t>
            </a:r>
            <a:r>
              <a:rPr lang="en-GB" sz="2000" dirty="0" smtClean="0">
                <a:cs typeface="+mn-cs"/>
              </a:rPr>
              <a:t>)</a:t>
            </a:r>
            <a:endParaRPr lang="en-GB" sz="2000" dirty="0">
              <a:cs typeface="+mn-cs"/>
            </a:endParaRPr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cs typeface="+mn-cs"/>
              </a:rPr>
              <a:t>Повторное использование воды</a:t>
            </a:r>
            <a:endParaRPr lang="en-US" sz="800" dirty="0">
              <a:cs typeface="+mn-cs"/>
            </a:endParaRPr>
          </a:p>
          <a:p>
            <a:pPr>
              <a:spcBef>
                <a:spcPct val="20000"/>
              </a:spcBef>
              <a:buClr>
                <a:srgbClr val="27769D"/>
              </a:buClr>
              <a:defRPr/>
            </a:pPr>
            <a:endParaRPr lang="sv-SE" altLang="zh-CN" sz="2400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cs typeface="+mn-cs"/>
            </a:endParaRPr>
          </a:p>
          <a:p>
            <a:pPr>
              <a:spcBef>
                <a:spcPct val="20000"/>
              </a:spcBef>
              <a:buClr>
                <a:srgbClr val="27769D"/>
              </a:buClr>
              <a:buFont typeface="Wingdings" pitchFamily="2" charset="2"/>
              <a:buChar char="§"/>
              <a:defRPr/>
            </a:pPr>
            <a:endParaRPr lang="sv-SE" altLang="zh-CN" sz="2400" dirty="0"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91343" y="3200400"/>
            <a:ext cx="1404257" cy="1055914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23" tIns="45711" rIns="91423" bIns="45711" anchor="ctr"/>
          <a:lstStyle/>
          <a:p>
            <a:pPr algn="ctr">
              <a:defRPr/>
            </a:pPr>
            <a:r>
              <a:rPr lang="en-GB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Sewage </a:t>
            </a:r>
          </a:p>
          <a:p>
            <a:pPr algn="ctr">
              <a:defRPr/>
            </a:pPr>
            <a:r>
              <a:rPr lang="en-GB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Works</a:t>
            </a:r>
            <a:endParaRPr lang="en-GB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81000" y="3538538"/>
            <a:ext cx="1110762" cy="41275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1423" tIns="45711" rIns="91423" bIns="45711" anchor="ctr"/>
          <a:lstStyle/>
          <a:p>
            <a:pPr algn="ctr">
              <a:defRPr/>
            </a:pPr>
            <a:endParaRPr lang="en-GB" sz="1800">
              <a:cs typeface="+mn-cs"/>
            </a:endParaRPr>
          </a:p>
        </p:txBody>
      </p:sp>
      <p:sp>
        <p:nvSpPr>
          <p:cNvPr id="20486" name="Right Arrow 8"/>
          <p:cNvSpPr>
            <a:spLocks noChangeArrowheads="1"/>
          </p:cNvSpPr>
          <p:nvPr/>
        </p:nvSpPr>
        <p:spPr bwMode="auto">
          <a:xfrm>
            <a:off x="2895600" y="3521075"/>
            <a:ext cx="1110762" cy="414338"/>
          </a:xfrm>
          <a:prstGeom prst="rightArrow">
            <a:avLst>
              <a:gd name="adj1" fmla="val 50000"/>
              <a:gd name="adj2" fmla="val 4993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23" tIns="45711" rIns="91423" bIns="45711" anchor="ctr"/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800">
              <a:solidFill>
                <a:schemeClr val="tx1"/>
              </a:solidFill>
            </a:endParaRPr>
          </a:p>
        </p:txBody>
      </p:sp>
      <p:sp>
        <p:nvSpPr>
          <p:cNvPr id="20487" name="Right Arrow 9"/>
          <p:cNvSpPr>
            <a:spLocks noChangeArrowheads="1"/>
          </p:cNvSpPr>
          <p:nvPr/>
        </p:nvSpPr>
        <p:spPr bwMode="auto">
          <a:xfrm rot="-5400000">
            <a:off x="2087563" y="2604844"/>
            <a:ext cx="815975" cy="37513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23" tIns="45711" rIns="91423" bIns="45711" anchor="ctr"/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800">
              <a:solidFill>
                <a:schemeClr val="tx1"/>
              </a:solidFill>
            </a:endParaRPr>
          </a:p>
        </p:txBody>
      </p:sp>
      <p:sp>
        <p:nvSpPr>
          <p:cNvPr id="20488" name="Right Arrow 10"/>
          <p:cNvSpPr>
            <a:spLocks noChangeArrowheads="1"/>
          </p:cNvSpPr>
          <p:nvPr/>
        </p:nvSpPr>
        <p:spPr bwMode="auto">
          <a:xfrm rot="-5400000">
            <a:off x="1502142" y="2590923"/>
            <a:ext cx="815975" cy="402981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23" tIns="45711" rIns="91423" bIns="45711" anchor="ctr"/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sv-SE" sz="1800">
              <a:solidFill>
                <a:schemeClr val="tx1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294543" y="3897313"/>
            <a:ext cx="1239715" cy="58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600" b="1" dirty="0" smtClean="0">
                <a:solidFill>
                  <a:srgbClr val="777777"/>
                </a:solidFill>
                <a:latin typeface="Arial Narrow" pitchFamily="34" charset="0"/>
                <a:cs typeface="Times New Roman" pitchFamily="18" charset="0"/>
              </a:rPr>
              <a:t>Сточные воды</a:t>
            </a:r>
            <a:endParaRPr lang="en-GB" altLang="sv-SE" sz="1600" b="1" dirty="0">
              <a:solidFill>
                <a:srgbClr val="777777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565639" y="2644775"/>
            <a:ext cx="124118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6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Пит.в-ва</a:t>
            </a:r>
            <a:endParaRPr lang="en-GB" altLang="sv-SE" sz="1600" b="1" dirty="0">
              <a:solidFill>
                <a:schemeClr val="tx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2919047" y="3851275"/>
            <a:ext cx="1508937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6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Вода пригодная для повторного использования</a:t>
            </a:r>
            <a:endParaRPr lang="en-GB" altLang="sv-SE" sz="1600" b="1" dirty="0">
              <a:solidFill>
                <a:srgbClr val="0070C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2498481" y="2638425"/>
            <a:ext cx="1241180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sv-SE" sz="1600" b="1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Э</a:t>
            </a:r>
            <a:r>
              <a:rPr lang="ru-RU" altLang="sv-SE" sz="16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нергия</a:t>
            </a:r>
            <a:endParaRPr lang="en-GB" altLang="sv-SE" sz="1600" b="1" dirty="0">
              <a:solidFill>
                <a:srgbClr val="00B05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493" name="Up Arrow 14"/>
          <p:cNvSpPr>
            <a:spLocks noChangeArrowheads="1"/>
          </p:cNvSpPr>
          <p:nvPr/>
        </p:nvSpPr>
        <p:spPr bwMode="auto">
          <a:xfrm>
            <a:off x="1708639" y="4349751"/>
            <a:ext cx="485043" cy="1230313"/>
          </a:xfrm>
          <a:prstGeom prst="upArrow">
            <a:avLst>
              <a:gd name="adj1" fmla="val 50000"/>
              <a:gd name="adj2" fmla="val 4991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23" tIns="45711" rIns="91423" bIns="45711" anchor="ctr"/>
          <a:lstStyle>
            <a:lvl1pPr eaLnBrk="0" hangingPunct="0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35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4838" y="2708920"/>
            <a:ext cx="3600400" cy="237626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sv-SE" dirty="0">
              <a:solidFill>
                <a:schemeClr val="tx1"/>
              </a:solidFill>
              <a:ea typeface="宋体" charset="-122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v-SE" dirty="0" smtClean="0">
                <a:solidFill>
                  <a:schemeClr val="tx1"/>
                </a:solidFill>
                <a:ea typeface="宋体" charset="-122"/>
              </a:rPr>
              <a:t>Ronny Arnberg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v-SE" dirty="0">
                <a:solidFill>
                  <a:schemeClr val="tx1"/>
                </a:solidFill>
                <a:ea typeface="宋体" charset="-122"/>
                <a:hlinkClick r:id="rId2"/>
              </a:rPr>
              <a:t>r</a:t>
            </a:r>
            <a:r>
              <a:rPr lang="sv-SE" dirty="0" smtClean="0">
                <a:solidFill>
                  <a:schemeClr val="tx1"/>
                </a:solidFill>
                <a:ea typeface="宋体" charset="-122"/>
                <a:hlinkClick r:id="rId2"/>
              </a:rPr>
              <a:t>onny.arnberg@ivl.se</a:t>
            </a:r>
            <a:r>
              <a:rPr lang="sv-SE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sv-SE" dirty="0">
              <a:solidFill>
                <a:schemeClr val="tx1"/>
              </a:solidFill>
              <a:ea typeface="宋体" charset="-122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sv-SE" dirty="0" smtClean="0">
              <a:solidFill>
                <a:schemeClr val="tx1"/>
              </a:solidFill>
              <a:ea typeface="宋体" charset="-122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v-SE" dirty="0" smtClean="0">
                <a:solidFill>
                  <a:schemeClr val="tx1"/>
                </a:solidFill>
                <a:ea typeface="宋体" charset="-122"/>
              </a:rPr>
              <a:t>Katarina Yaramenka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v-SE" dirty="0">
                <a:solidFill>
                  <a:schemeClr val="tx1"/>
                </a:solidFill>
                <a:ea typeface="宋体" charset="-122"/>
                <a:hlinkClick r:id="rId3"/>
              </a:rPr>
              <a:t>k</a:t>
            </a:r>
            <a:r>
              <a:rPr lang="sv-SE" dirty="0" smtClean="0">
                <a:solidFill>
                  <a:schemeClr val="tx1"/>
                </a:solidFill>
                <a:ea typeface="宋体" charset="-122"/>
                <a:hlinkClick r:id="rId3"/>
              </a:rPr>
              <a:t>atarina.yaramenka@ivl.se</a:t>
            </a:r>
            <a:r>
              <a:rPr lang="sv-SE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196752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宋体" charset="-122"/>
              </a:rPr>
              <a:t>Спасибо за внимание</a:t>
            </a:r>
            <a:r>
              <a:rPr lang="en-C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宋体" charset="-122"/>
              </a:rPr>
              <a:t>!</a:t>
            </a:r>
            <a:endParaRPr lang="en-C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0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88640"/>
            <a:ext cx="5328592" cy="584078"/>
          </a:xfrm>
        </p:spPr>
        <p:txBody>
          <a:bodyPr/>
          <a:lstStyle/>
          <a:p>
            <a:pPr marL="0" indent="0"/>
            <a:r>
              <a:rPr lang="ru-RU" dirty="0" smtClean="0">
                <a:solidFill>
                  <a:schemeClr val="tx1"/>
                </a:solidFill>
              </a:rPr>
              <a:t>Устойчивость в городской среде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888" y="836712"/>
            <a:ext cx="5328592" cy="568863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Физическое планирование и архитектура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Менеджмент водных ресурсов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Менеджент отходов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Энергетическая система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Транспортная система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zh-CN" b="1" dirty="0" smtClean="0">
                <a:solidFill>
                  <a:schemeClr val="tx1"/>
                </a:solidFill>
                <a:ea typeface="宋体" charset="-122"/>
              </a:rPr>
              <a:t>И кроме этого..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>
                <a:solidFill>
                  <a:schemeClr val="tx1"/>
                </a:solidFill>
                <a:ea typeface="宋体" charset="-122"/>
              </a:rPr>
              <a:t>Социальные аспекты </a:t>
            </a:r>
            <a:r>
              <a:rPr lang="en-CA" altLang="zh-CN" dirty="0">
                <a:solidFill>
                  <a:schemeClr val="tx1"/>
                </a:solidFill>
                <a:ea typeface="宋体" charset="-122"/>
              </a:rPr>
              <a:t>– </a:t>
            </a: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вовлечение заинтересованных организаций и населения в процессы принятия решений и планирования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>
                <a:solidFill>
                  <a:schemeClr val="tx1"/>
                </a:solidFill>
                <a:ea typeface="宋体" charset="-122"/>
              </a:rPr>
              <a:t>Устойчивое строительство </a:t>
            </a:r>
            <a:r>
              <a:rPr lang="en-CA" altLang="zh-CN" dirty="0" smtClean="0">
                <a:solidFill>
                  <a:schemeClr val="tx1"/>
                </a:solidFill>
                <a:ea typeface="宋体" charset="-122"/>
              </a:rPr>
              <a:t>–</a:t>
            </a: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 выбор стройматериалов, выбросы </a:t>
            </a:r>
            <a:r>
              <a:rPr lang="ru-RU" altLang="zh-CN" dirty="0">
                <a:solidFill>
                  <a:schemeClr val="tx1"/>
                </a:solidFill>
                <a:ea typeface="宋体" charset="-122"/>
              </a:rPr>
              <a:t>от строительного оборудования, </a:t>
            </a: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шум, строительные отходы, выбор местоположения объекта и т.д.</a:t>
            </a:r>
            <a:endParaRPr lang="en-CA" altLang="zh-CN" dirty="0">
              <a:solidFill>
                <a:schemeClr val="tx1"/>
              </a:solidFill>
              <a:ea typeface="宋体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Энергоэффективность зданий (минимизация выбросов </a:t>
            </a:r>
            <a:r>
              <a:rPr lang="sv-SE" altLang="zh-CN" dirty="0" smtClean="0">
                <a:solidFill>
                  <a:schemeClr val="tx1"/>
                </a:solidFill>
                <a:ea typeface="宋体" charset="-122"/>
              </a:rPr>
              <a:t>CO2</a:t>
            </a:r>
            <a:r>
              <a:rPr lang="ru-RU" altLang="zh-CN" dirty="0" smtClean="0">
                <a:solidFill>
                  <a:schemeClr val="tx1"/>
                </a:solidFill>
                <a:ea typeface="宋体" charset="-122"/>
              </a:rPr>
              <a:t> и энергозатрат на отопление, освещение и т.п.)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dirty="0">
                <a:solidFill>
                  <a:schemeClr val="tx1"/>
                </a:solidFill>
                <a:ea typeface="宋体" charset="-122"/>
              </a:rPr>
              <a:t>Биоразнообразие, 3</a:t>
            </a:r>
            <a:r>
              <a:rPr lang="sv-SE" altLang="zh-CN" dirty="0">
                <a:solidFill>
                  <a:schemeClr val="tx1"/>
                </a:solidFill>
                <a:ea typeface="宋体" charset="-122"/>
              </a:rPr>
              <a:t>D</a:t>
            </a:r>
            <a:r>
              <a:rPr lang="ru-RU" altLang="zh-CN" dirty="0">
                <a:solidFill>
                  <a:schemeClr val="tx1"/>
                </a:solidFill>
                <a:ea typeface="宋体" charset="-122"/>
              </a:rPr>
              <a:t>-озеленение, городские посадки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i="1" dirty="0" smtClean="0">
                <a:solidFill>
                  <a:schemeClr val="tx1"/>
                </a:solidFill>
                <a:ea typeface="宋体" charset="-122"/>
              </a:rPr>
              <a:t>Адаптация к процессам изменения климата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zh-CN" i="1" dirty="0" smtClean="0">
                <a:solidFill>
                  <a:schemeClr val="tx1"/>
                </a:solidFill>
                <a:ea typeface="宋体" charset="-122"/>
              </a:rPr>
              <a:t>Устойчивая мобильность</a:t>
            </a:r>
            <a:endParaRPr lang="en-CA" altLang="zh-CN" i="1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4" y="4545124"/>
            <a:ext cx="3264363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2882327"/>
            <a:ext cx="3233422" cy="166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7" y="575050"/>
            <a:ext cx="3218470" cy="22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8375"/>
            <a:ext cx="9036496" cy="884625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нструменты адаптации к изменениям климата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CA" sz="2400" dirty="0" err="1">
                <a:solidFill>
                  <a:schemeClr val="tx1"/>
                </a:solidFill>
              </a:rPr>
              <a:t>GreenClimeAdapt</a:t>
            </a:r>
            <a:r>
              <a:rPr lang="en-CA" sz="2400" dirty="0">
                <a:solidFill>
                  <a:schemeClr val="tx1"/>
                </a:solidFill>
              </a:rPr>
              <a:t> 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5688632" cy="5356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7338" lvl="1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Открытые системы ливневой канализации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Реконструкция бывшей промышленной зоны – пилотный район для тестирования новых решений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Удерживают </a:t>
            </a:r>
            <a:r>
              <a:rPr lang="en-US" sz="1800" dirty="0" smtClean="0">
                <a:solidFill>
                  <a:schemeClr val="tx1"/>
                </a:solidFill>
              </a:rPr>
              <a:t>90%</a:t>
            </a:r>
            <a:r>
              <a:rPr lang="ru-RU" sz="1800" dirty="0" smtClean="0">
                <a:solidFill>
                  <a:schemeClr val="tx1"/>
                </a:solidFill>
              </a:rPr>
              <a:t> воды в случае очень сильных ливней (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ru-RU" sz="1800" dirty="0" smtClean="0">
                <a:solidFill>
                  <a:schemeClr val="tx1"/>
                </a:solidFill>
              </a:rPr>
              <a:t>раз в 10 лет)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Улучшенние гидрологии 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Улучшение биоразнообразия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7338" lvl="1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Зеленые фасады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«ползущие» растения в целях охлаждения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Понижение концентрации приземного озона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Положительное воздействие на здоровье населения и растительность</a:t>
            </a:r>
            <a:endParaRPr lang="en-US" sz="1800" dirty="0">
              <a:solidFill>
                <a:schemeClr val="tx1"/>
              </a:solidFill>
            </a:endParaRPr>
          </a:p>
          <a:p>
            <a:pPr marL="287338" lvl="1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Зеленые крыши (поглотители ПГ)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Д</a:t>
            </a:r>
            <a:r>
              <a:rPr lang="ru-RU" sz="1800" dirty="0" smtClean="0">
                <a:solidFill>
                  <a:schemeClr val="tx1"/>
                </a:solidFill>
              </a:rPr>
              <a:t>ревесный уголь в качестве субстрата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ec.europa.eu/environment/life/project/Projects/files/map/LIFE07_ENV_S_000908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46570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548680"/>
            <a:ext cx="40988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7338" lvl="1" indent="0">
              <a:buNone/>
            </a:pPr>
            <a:r>
              <a:rPr lang="ru-RU" dirty="0" smtClean="0"/>
              <a:t>Основаная проблема для </a:t>
            </a:r>
            <a:r>
              <a:rPr lang="ru-RU" b="1" dirty="0" smtClean="0"/>
              <a:t>Мальме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повышенный уровень осадков, учащение ливневых дождей  - повышенный риск затопления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424936" cy="576064"/>
          </a:xfrm>
        </p:spPr>
        <p:txBody>
          <a:bodyPr>
            <a:normAutofit/>
          </a:bodyPr>
          <a:lstStyle/>
          <a:p>
            <a:pPr marL="0" indent="0"/>
            <a:r>
              <a:rPr lang="ru-RU" dirty="0">
                <a:solidFill>
                  <a:schemeClr val="tx1"/>
                </a:solidFill>
                <a:ea typeface="宋体" charset="-122"/>
              </a:rPr>
              <a:t>Устойчивые и привлекательные «города-спутники</a:t>
            </a:r>
            <a:r>
              <a:rPr lang="ru-RU" dirty="0" smtClean="0">
                <a:solidFill>
                  <a:schemeClr val="tx1"/>
                </a:solidFill>
                <a:ea typeface="宋体" charset="-122"/>
              </a:rPr>
              <a:t>»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46132" y="620688"/>
            <a:ext cx="8352928" cy="3212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Цель – развитие устойчивой мобильности в муниципалитетах где большая часть населения ежедневно использует автомобиль для поездок на работу или до станции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Два муниципалитета в окрестностях Гетеборга </a:t>
            </a:r>
            <a:r>
              <a:rPr lang="sv-SE" sz="1800" dirty="0" smtClean="0">
                <a:solidFill>
                  <a:schemeClr val="tx1"/>
                </a:solidFill>
              </a:rPr>
              <a:t>(Lerum, Nödinge)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/>
            <a:r>
              <a:rPr lang="sv-SE" sz="1800" dirty="0">
                <a:solidFill>
                  <a:schemeClr val="tx1"/>
                </a:solidFill>
              </a:rPr>
              <a:t>(</a:t>
            </a:r>
            <a:r>
              <a:rPr lang="ru-RU" sz="1800" dirty="0" smtClean="0">
                <a:solidFill>
                  <a:schemeClr val="tx1"/>
                </a:solidFill>
              </a:rPr>
              <a:t>Экономическое</a:t>
            </a:r>
            <a:r>
              <a:rPr lang="sv-SE" sz="1800" dirty="0" smtClean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поощрение  минимизации транспорта на ископаемых топливах – система накопления баллов, приложение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Инфраструктура для поощрения использования велосипедов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Поощрение совместного использования транспорта и новых видов сервиса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Активная работа с населением – регулярные семинары, страница в </a:t>
            </a:r>
            <a:r>
              <a:rPr lang="sv-SE" sz="1800" dirty="0" smtClean="0">
                <a:solidFill>
                  <a:schemeClr val="tx1"/>
                </a:solidFill>
              </a:rPr>
              <a:t>Facebook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" y="3905672"/>
            <a:ext cx="9027800" cy="29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-Erik Holmberg\AppData\Local\Microsoft\Windows\INetCache\IE\N100NWLZ\teamwork_pie_chart_400_clr_70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53" y="2424424"/>
            <a:ext cx="2399987" cy="29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text 1 3"/>
          <p:cNvSpPr/>
          <p:nvPr/>
        </p:nvSpPr>
        <p:spPr>
          <a:xfrm>
            <a:off x="6839274" y="1500520"/>
            <a:ext cx="1872208" cy="1064386"/>
          </a:xfrm>
          <a:prstGeom prst="borderCallout1">
            <a:avLst>
              <a:gd name="adj1" fmla="val 55723"/>
              <a:gd name="adj2" fmla="val -2086"/>
              <a:gd name="adj3" fmla="val 187500"/>
              <a:gd name="adj4" fmla="val -1081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600" b="1" dirty="0" smtClean="0"/>
              <a:t>Сервис совместных поездок для соседей</a:t>
            </a:r>
            <a:endParaRPr lang="sv-SE" sz="1600" b="1" dirty="0"/>
          </a:p>
        </p:txBody>
      </p:sp>
      <p:sp>
        <p:nvSpPr>
          <p:cNvPr id="7" name="Bildtext 1 6"/>
          <p:cNvSpPr/>
          <p:nvPr/>
        </p:nvSpPr>
        <p:spPr>
          <a:xfrm>
            <a:off x="2843808" y="1056538"/>
            <a:ext cx="1656184" cy="1215024"/>
          </a:xfrm>
          <a:prstGeom prst="borderCallout1">
            <a:avLst>
              <a:gd name="adj1" fmla="val 100193"/>
              <a:gd name="adj2" fmla="val 51418"/>
              <a:gd name="adj3" fmla="val 198049"/>
              <a:gd name="adj4" fmla="val 9090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/>
              <a:t>Безопасная велосипедная парковка у станции</a:t>
            </a:r>
            <a:endParaRPr lang="sv-SE" b="1" dirty="0"/>
          </a:p>
        </p:txBody>
      </p:sp>
      <p:sp>
        <p:nvSpPr>
          <p:cNvPr id="8" name="Bildtext 1 7"/>
          <p:cNvSpPr/>
          <p:nvPr/>
        </p:nvSpPr>
        <p:spPr>
          <a:xfrm>
            <a:off x="971600" y="3316904"/>
            <a:ext cx="1588951" cy="1215024"/>
          </a:xfrm>
          <a:prstGeom prst="borderCallout1">
            <a:avLst>
              <a:gd name="adj1" fmla="val 49162"/>
              <a:gd name="adj2" fmla="val 97891"/>
              <a:gd name="adj3" fmla="val 36921"/>
              <a:gd name="adj4" fmla="val 19566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Сосед который уже находится на почте может забрать и мою посылку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5" name="Vågrät skriftrulle 4"/>
          <p:cNvSpPr/>
          <p:nvPr/>
        </p:nvSpPr>
        <p:spPr>
          <a:xfrm rot="21391804">
            <a:off x="512521" y="4984542"/>
            <a:ext cx="3009647" cy="152780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600" b="1" dirty="0" smtClean="0"/>
              <a:t>ВОЗМОЖНОСТИ</a:t>
            </a:r>
            <a:r>
              <a:rPr lang="sv-SE" sz="1600" b="1" dirty="0"/>
              <a:t/>
            </a:r>
            <a:br>
              <a:rPr lang="sv-SE" sz="1600" b="1" dirty="0"/>
            </a:br>
            <a:r>
              <a:rPr lang="ru-RU" sz="1600" b="1" dirty="0" smtClean="0"/>
              <a:t>Все услуги легко заказать «в сети» через приложение. За использование услуг начисляются баллы</a:t>
            </a:r>
            <a:endParaRPr lang="sv-SE" sz="1600" b="1" dirty="0"/>
          </a:p>
        </p:txBody>
      </p:sp>
      <p:sp>
        <p:nvSpPr>
          <p:cNvPr id="10" name="Oval 9"/>
          <p:cNvSpPr/>
          <p:nvPr/>
        </p:nvSpPr>
        <p:spPr>
          <a:xfrm>
            <a:off x="4686571" y="989353"/>
            <a:ext cx="2086088" cy="1022332"/>
          </a:xfrm>
          <a:prstGeom prst="wedgeEllipseCallout">
            <a:avLst>
              <a:gd name="adj1" fmla="val -43853"/>
              <a:gd name="adj2" fmla="val 1155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sv-SE" sz="1400" b="1" dirty="0" smtClean="0"/>
              <a:t>”</a:t>
            </a:r>
            <a:r>
              <a:rPr lang="ru-RU" sz="1400" b="1" dirty="0" smtClean="0"/>
              <a:t>Ты уже загрузил приложение </a:t>
            </a:r>
            <a:r>
              <a:rPr lang="sv-SE" sz="1400" b="1" dirty="0" smtClean="0"/>
              <a:t>”</a:t>
            </a:r>
            <a:r>
              <a:rPr lang="ru-RU" sz="1400" b="1" dirty="0" smtClean="0"/>
              <a:t>Мой ГОРОД</a:t>
            </a:r>
            <a:r>
              <a:rPr lang="sv-SE" sz="1400" b="1" dirty="0" smtClean="0"/>
              <a:t>”?</a:t>
            </a:r>
            <a:endParaRPr lang="sv-SE" sz="1400" b="1" dirty="0"/>
          </a:p>
        </p:txBody>
      </p:sp>
      <p:sp>
        <p:nvSpPr>
          <p:cNvPr id="12" name="Oval 11"/>
          <p:cNvSpPr/>
          <p:nvPr/>
        </p:nvSpPr>
        <p:spPr>
          <a:xfrm>
            <a:off x="251520" y="989353"/>
            <a:ext cx="2448272" cy="1800200"/>
          </a:xfrm>
          <a:prstGeom prst="wedgeEllipseCallout">
            <a:avLst>
              <a:gd name="adj1" fmla="val 87500"/>
              <a:gd name="adj2" fmla="val 693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sv-SE" sz="1400" b="1" dirty="0" smtClean="0"/>
              <a:t>”</a:t>
            </a:r>
            <a:r>
              <a:rPr lang="ru-RU" sz="1400" b="1" dirty="0" smtClean="0"/>
              <a:t>Конечно </a:t>
            </a:r>
            <a:r>
              <a:rPr lang="sv-SE" sz="1400" b="1" dirty="0" smtClean="0"/>
              <a:t>– </a:t>
            </a:r>
            <a:r>
              <a:rPr lang="ru-RU" sz="1400" b="1" dirty="0" smtClean="0"/>
              <a:t>у меня уже есть </a:t>
            </a:r>
            <a:r>
              <a:rPr lang="sv-SE" sz="1400" b="1" dirty="0" smtClean="0"/>
              <a:t>200 </a:t>
            </a:r>
            <a:r>
              <a:rPr lang="ru-RU" sz="1400" b="1" dirty="0" smtClean="0"/>
              <a:t>баллов которые можно использовать для оплаты вело-тележки</a:t>
            </a:r>
            <a:endParaRPr lang="sv-SE" sz="1400" b="1" dirty="0"/>
          </a:p>
        </p:txBody>
      </p:sp>
      <p:sp>
        <p:nvSpPr>
          <p:cNvPr id="13" name="Bildtext 1 12"/>
          <p:cNvSpPr/>
          <p:nvPr/>
        </p:nvSpPr>
        <p:spPr>
          <a:xfrm>
            <a:off x="6582803" y="2924944"/>
            <a:ext cx="1589598" cy="817128"/>
          </a:xfrm>
          <a:prstGeom prst="borderCallout1">
            <a:avLst>
              <a:gd name="adj1" fmla="val 49730"/>
              <a:gd name="adj2" fmla="val -1003"/>
              <a:gd name="adj3" fmla="val 64205"/>
              <a:gd name="adj4" fmla="val -89207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Карты с баллами для поездок на такси (от станции)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9" name="Bildtext 1 8"/>
          <p:cNvSpPr/>
          <p:nvPr/>
        </p:nvSpPr>
        <p:spPr>
          <a:xfrm>
            <a:off x="4499992" y="4894863"/>
            <a:ext cx="1661243" cy="1215024"/>
          </a:xfrm>
          <a:prstGeom prst="borderCallout1">
            <a:avLst>
              <a:gd name="adj1" fmla="val 9711"/>
              <a:gd name="adj2" fmla="val 44413"/>
              <a:gd name="adj3" fmla="val -65813"/>
              <a:gd name="adj4" fmla="val -78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Вело-тележки у продуктовых магазинов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4" name="Bildtext 1 3"/>
          <p:cNvSpPr/>
          <p:nvPr/>
        </p:nvSpPr>
        <p:spPr>
          <a:xfrm>
            <a:off x="5828776" y="3924416"/>
            <a:ext cx="1946601" cy="810522"/>
          </a:xfrm>
          <a:prstGeom prst="borderCallout1">
            <a:avLst>
              <a:gd name="adj1" fmla="val 51545"/>
              <a:gd name="adj2" fmla="val -905"/>
              <a:gd name="adj3" fmla="val -14705"/>
              <a:gd name="adj4" fmla="val -50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/>
              <a:t>Автомобильная кооперация (</a:t>
            </a:r>
            <a:r>
              <a:rPr lang="sv-SE" b="1" dirty="0" err="1" smtClean="0"/>
              <a:t>car</a:t>
            </a:r>
            <a:r>
              <a:rPr lang="sv-SE" b="1" dirty="0" smtClean="0"/>
              <a:t> pools)</a:t>
            </a:r>
            <a:endParaRPr lang="sv-S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296" y="5424406"/>
            <a:ext cx="1504431" cy="10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66" y="32423"/>
            <a:ext cx="8819730" cy="660273"/>
          </a:xfrm>
        </p:spPr>
        <p:txBody>
          <a:bodyPr>
            <a:normAutofit/>
          </a:bodyPr>
          <a:lstStyle/>
          <a:p>
            <a:pPr marL="0" indent="0"/>
            <a:r>
              <a:rPr lang="ru-RU" dirty="0">
                <a:solidFill>
                  <a:schemeClr val="tx1"/>
                </a:solidFill>
                <a:ea typeface="宋体" charset="-122"/>
              </a:rPr>
              <a:t>Устойчивые и привлекательные «города-спутники</a:t>
            </a:r>
            <a:r>
              <a:rPr lang="ru-RU" dirty="0" smtClean="0">
                <a:solidFill>
                  <a:schemeClr val="tx1"/>
                </a:solidFill>
                <a:ea typeface="宋体" charset="-122"/>
              </a:rPr>
              <a:t>»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EE8537-FEC0-4B7F-A9D7-2C25DC51C106}" type="datetime1">
              <a:rPr lang="sv-SE" altLang="en-US" sz="1400"/>
              <a:pPr/>
              <a:t>2017-09-06</a:t>
            </a:fld>
            <a:endParaRPr lang="sv-SE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552" y="1230963"/>
            <a:ext cx="1976264" cy="72005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solidFill>
                  <a:schemeClr val="tx1"/>
                </a:solidFill>
              </a:rPr>
              <a:t>     1989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3480" y="1985712"/>
            <a:ext cx="4680520" cy="1573118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chemeClr val="accent1">
                    <a:lumMod val="75000"/>
                  </a:schemeClr>
                </a:solidFill>
              </a:rPr>
              <a:t>Stop 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Must go to the source 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First Waste Management plan work begin.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573963"/>
            <a:ext cx="4283969" cy="327092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0" y="393069"/>
            <a:ext cx="4248472" cy="837894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dirty="0" smtClean="0">
                <a:solidFill>
                  <a:schemeClr val="tx1"/>
                </a:solidFill>
              </a:rPr>
              <a:t>Waste management – story of success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672"/>
            <a:ext cx="4277470" cy="3082158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58640" y="4005064"/>
            <a:ext cx="4405848" cy="15731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4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4000" dirty="0" smtClean="0">
                <a:solidFill>
                  <a:schemeClr val="accent1"/>
                </a:solidFill>
              </a:rPr>
              <a:t>Стоп</a:t>
            </a:r>
            <a:endParaRPr lang="en-GB" altLang="en-US" sz="4000" dirty="0" smtClean="0">
              <a:solidFill>
                <a:schemeClr val="accent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Начинать с источника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Первый план менеджмента отходов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684352"/>
            <a:ext cx="3865918" cy="54081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476048"/>
            <a:ext cx="5615056" cy="1946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Start of a pilot project finance</a:t>
            </a:r>
            <a:r>
              <a:rPr lang="sv-SE" alt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 from the Swedish EPA. </a:t>
            </a:r>
          </a:p>
          <a:p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Education “Buy Environmental friendly” </a:t>
            </a:r>
          </a:p>
          <a:p>
            <a:pPr lvl="1"/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Gasoline stations</a:t>
            </a:r>
          </a:p>
          <a:p>
            <a:pPr lvl="1"/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Shops </a:t>
            </a:r>
          </a:p>
          <a:p>
            <a:pPr lvl="1"/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</a:rPr>
              <a:t>Etc. </a:t>
            </a:r>
            <a:r>
              <a:rPr lang="en-GB" alt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Etc</a:t>
            </a:r>
            <a:endParaRPr lang="en-GB" alt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99792" y="3645024"/>
            <a:ext cx="5328592" cy="2448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Пилотный проект финансируемый Шведским Агентством по охране ОС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“</a:t>
            </a:r>
            <a:r>
              <a:rPr lang="ru-RU" altLang="en-US" dirty="0">
                <a:solidFill>
                  <a:schemeClr val="tx1"/>
                </a:solidFill>
              </a:rPr>
              <a:t>П</a:t>
            </a:r>
            <a:r>
              <a:rPr lang="ru-RU" altLang="en-US" dirty="0" smtClean="0">
                <a:solidFill>
                  <a:schemeClr val="tx1"/>
                </a:solidFill>
              </a:rPr>
              <a:t>окупай экологически безопасное</a:t>
            </a:r>
            <a:r>
              <a:rPr lang="en-GB" altLang="en-US" dirty="0" smtClean="0">
                <a:solidFill>
                  <a:schemeClr val="tx1"/>
                </a:solidFill>
              </a:rPr>
              <a:t>” </a:t>
            </a:r>
          </a:p>
          <a:p>
            <a:pPr lvl="1"/>
            <a:r>
              <a:rPr lang="ru-RU" altLang="en-US" sz="1800" dirty="0" smtClean="0">
                <a:solidFill>
                  <a:schemeClr val="tx1"/>
                </a:solidFill>
              </a:rPr>
              <a:t>заправки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ru-RU" altLang="en-US" sz="1800" dirty="0" smtClean="0">
                <a:solidFill>
                  <a:schemeClr val="tx1"/>
                </a:solidFill>
              </a:rPr>
              <a:t>магазины</a:t>
            </a:r>
            <a:r>
              <a:rPr lang="en-GB" altLang="en-US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altLang="en-US" sz="1800" dirty="0" smtClean="0">
                <a:solidFill>
                  <a:schemeClr val="tx1"/>
                </a:solidFill>
              </a:rPr>
              <a:t>И т.д.</a:t>
            </a:r>
            <a:endParaRPr lang="en-GB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6838950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1991 </a:t>
            </a: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Establish a new region company for Hazardous Waste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129462" cy="100811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Partnership with the private sector</a:t>
            </a:r>
          </a:p>
          <a:p>
            <a:pPr eaLnBrk="1" hangingPunct="1"/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</a:rPr>
              <a:t>Recommendation from EPA about Waste management plan 941231</a:t>
            </a:r>
          </a:p>
          <a:p>
            <a:pPr eaLnBrk="1" hangingPunct="1"/>
            <a:endParaRPr lang="en-GB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3960" y="2996952"/>
            <a:ext cx="8272536" cy="12961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Новая региональная компания – опасные отходы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3960" y="4725144"/>
            <a:ext cx="7129462" cy="1008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Tx/>
              <a:buBlip>
                <a:blip r:embed="rId2"/>
              </a:buBlip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50825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15963" indent="-177800" algn="l" defTabSz="914400" rtl="0" eaLnBrk="1" latinLnBrk="0" hangingPunct="1">
              <a:lnSpc>
                <a:spcPct val="118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00113" indent="-1841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6325" indent="-1762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 smtClean="0">
                <a:solidFill>
                  <a:schemeClr val="tx1"/>
                </a:solidFill>
              </a:rPr>
              <a:t>Сотрудничество с частным сектором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Рекомендации Агентства по плану менеджмента отходов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VL-PowerPoint.potx" id="{C251C37B-3172-4430-A3D2-904534C0D25D}" vid="{7D8235C4-2E5D-438E-8811-CAC744A7A98E}"/>
    </a:ext>
  </a:extLst>
</a:theme>
</file>

<file path=ppt/theme/theme2.xml><?xml version="1.0" encoding="utf-8"?>
<a:theme xmlns:a="http://schemas.openxmlformats.org/drawingml/2006/main" name="Office-tema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IVL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995"/>
      </a:accent1>
      <a:accent2>
        <a:srgbClr val="55575A"/>
      </a:accent2>
      <a:accent3>
        <a:srgbClr val="AF5E57"/>
      </a:accent3>
      <a:accent4>
        <a:srgbClr val="748E46"/>
      </a:accent4>
      <a:accent5>
        <a:srgbClr val="7D688F"/>
      </a:accent5>
      <a:accent6>
        <a:srgbClr val="ECAA00"/>
      </a:accent6>
      <a:hlink>
        <a:srgbClr val="0000FF"/>
      </a:hlink>
      <a:folHlink>
        <a:srgbClr val="800080"/>
      </a:folHlink>
    </a:clrScheme>
    <a:fontScheme name="IV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vfall Sverige">
    <a:dk1>
      <a:sysClr val="windowText" lastClr="000000"/>
    </a:dk1>
    <a:lt1>
      <a:sysClr val="window" lastClr="FFFFFF"/>
    </a:lt1>
    <a:dk2>
      <a:srgbClr val="00646C"/>
    </a:dk2>
    <a:lt2>
      <a:srgbClr val="EEECE1"/>
    </a:lt2>
    <a:accent1>
      <a:srgbClr val="00646C"/>
    </a:accent1>
    <a:accent2>
      <a:srgbClr val="747476"/>
    </a:accent2>
    <a:accent3>
      <a:srgbClr val="B2071B"/>
    </a:accent3>
    <a:accent4>
      <a:srgbClr val="E67D00"/>
    </a:accent4>
    <a:accent5>
      <a:srgbClr val="81725E"/>
    </a:accent5>
    <a:accent6>
      <a:srgbClr val="AAAB7C"/>
    </a:accent6>
    <a:hlink>
      <a:srgbClr val="000000"/>
    </a:hlink>
    <a:folHlink>
      <a:srgbClr val="81725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3528</TotalTime>
  <Words>1106</Words>
  <Application>Microsoft Office PowerPoint</Application>
  <PresentationFormat>On-screen Show (4:3)</PresentationFormat>
  <Paragraphs>221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Устойчивое развитие и городская среда - решения технические и не только</vt:lpstr>
      <vt:lpstr>                    IVL Шведский институт природоохранных исследований</vt:lpstr>
      <vt:lpstr>Устойчивость в городской среде</vt:lpstr>
      <vt:lpstr>Инструменты адаптации к изменениям климата GreenClimeAdapt </vt:lpstr>
      <vt:lpstr>Устойчивые и привлекательные «города-спутники»</vt:lpstr>
      <vt:lpstr>Устойчивые и привлекательные «города-спутники»</vt:lpstr>
      <vt:lpstr>     1989</vt:lpstr>
      <vt:lpstr>PowerPoint Presentation</vt:lpstr>
      <vt:lpstr> 1991  Establish a new region company for Hazardous Waste</vt:lpstr>
      <vt:lpstr>Pilot project</vt:lpstr>
      <vt:lpstr>Pilot project </vt:lpstr>
      <vt:lpstr>1992</vt:lpstr>
      <vt:lpstr>Implementation strategy</vt:lpstr>
      <vt:lpstr>1998-99</vt:lpstr>
      <vt:lpstr>2004</vt:lpstr>
      <vt:lpstr>PowerPoint Presentation</vt:lpstr>
      <vt:lpstr>PowerPoint Presentation</vt:lpstr>
      <vt:lpstr>PowerPoint Presentation</vt:lpstr>
      <vt:lpstr>PowerPoint Presentation</vt:lpstr>
      <vt:lpstr>Четкие национальные цели, долгосрочное регулирование на законодательном уровне и экономические инструменты</vt:lpstr>
      <vt:lpstr>Важные факторы успеха в менеджменте отходов</vt:lpstr>
      <vt:lpstr>Пример – сточные воды Что мы имеем: Очистное сооружение</vt:lpstr>
      <vt:lpstr>Что нам нужно: Производство</vt:lpstr>
      <vt:lpstr>PowerPoint Presentation</vt:lpstr>
    </vt:vector>
  </TitlesOfParts>
  <Company>IVL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Arnberg</dc:creator>
  <cp:lastModifiedBy>Katarina Yaramenka</cp:lastModifiedBy>
  <cp:revision>285</cp:revision>
  <dcterms:created xsi:type="dcterms:W3CDTF">2017-01-18T14:05:37Z</dcterms:created>
  <dcterms:modified xsi:type="dcterms:W3CDTF">2017-09-06T18:34:20Z</dcterms:modified>
</cp:coreProperties>
</file>